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6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2D2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17" autoAdjust="0"/>
    <p:restoredTop sz="94660"/>
  </p:normalViewPr>
  <p:slideViewPr>
    <p:cSldViewPr snapToGrid="0">
      <p:cViewPr varScale="1">
        <p:scale>
          <a:sx n="75" d="100"/>
          <a:sy n="75" d="100"/>
        </p:scale>
        <p:origin x="62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5923F103-BC34-4FE4-A40E-EDDEECFDA5D0}" type="datetimeFigureOut">
              <a:rPr lang="en-US" dirty="0"/>
              <a:pPr/>
              <a:t>4/21/2016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A1CC3-2375-41D4-9E03-427CAF2A4C1A}" type="datetimeFigureOut">
              <a:rPr lang="en-US" dirty="0"/>
              <a:t>4/21/2016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6868-8199-4C2C-A5B1-63AEE139F88E}" type="datetimeFigureOut">
              <a:rPr lang="en-US" dirty="0"/>
              <a:t>4/21/2016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9FF7F-6988-44CC-821B-644E70CD2F73}" type="datetimeFigureOut">
              <a:rPr lang="en-US" dirty="0"/>
              <a:t>4/21/2016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2C299-16B2-4475-990D-751901EACC14}" type="datetimeFigureOut">
              <a:rPr lang="en-US" dirty="0"/>
              <a:t>4/21/2016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86839-B9D8-4651-8783-F325ECE74E65}" type="datetimeFigureOut">
              <a:rPr lang="en-US" dirty="0"/>
              <a:t>4/21/2016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84F64-32F6-45C5-931F-ADC1662401D0}" type="datetimeFigureOut">
              <a:rPr lang="en-US" dirty="0"/>
              <a:t>4/21/2016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53086D93-FCAC-47E0-A2EE-787E62CA814C}" type="datetimeFigureOut">
              <a:rPr lang="en-US" dirty="0"/>
              <a:t>4/21/2016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CDA879A6-0FD0-4734-A311-86BFCA472E6E}" type="datetimeFigureOut">
              <a:rPr lang="en-US" dirty="0"/>
              <a:t>4/21/2016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dirty="0"/>
              <a:t>4/21/2016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6425-0181-43F2-84FC-787E803FD2F8}" type="datetimeFigureOut">
              <a:rPr lang="en-US" dirty="0"/>
              <a:t>4/21/2016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dirty="0"/>
              <a:t>4/21/2016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dirty="0"/>
              <a:t>4/21/2016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dirty="0"/>
              <a:t>4/21/2016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dirty="0"/>
              <a:t>4/21/2016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86A4C-8E40-4F87-A4F0-01A0687C5742}" type="datetimeFigureOut">
              <a:rPr lang="en-US" dirty="0"/>
              <a:t>4/21/2016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FigureOut">
              <a:rPr lang="en-US" dirty="0"/>
              <a:t>4/21/2016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2BE451C3-0FF4-47C4-B829-773ADF60F88C}" type="datetimeFigureOut">
              <a:rPr lang="en-US" dirty="0"/>
              <a:t>4/21/2016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3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72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gi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dirty="0"/>
              <a:t>Ampersand with EFA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A" dirty="0"/>
              <a:t>AN automated way to restore system invariants</a:t>
            </a:r>
          </a:p>
        </p:txBody>
      </p:sp>
    </p:spTree>
    <p:extLst>
      <p:ext uri="{BB962C8B-B14F-4D97-AF65-F5344CB8AC3E}">
        <p14:creationId xmlns:p14="http://schemas.microsoft.com/office/powerpoint/2010/main" val="17432055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8769" y="2454031"/>
            <a:ext cx="10257462" cy="4087446"/>
          </a:xfrm>
        </p:spPr>
        <p:txBody>
          <a:bodyPr>
            <a:noAutofit/>
          </a:bodyPr>
          <a:lstStyle/>
          <a:p>
            <a:br>
              <a:rPr lang="en-CA" sz="800" dirty="0"/>
            </a:br>
            <a:r>
              <a:rPr lang="en-CA" sz="800" dirty="0"/>
              <a:t>Oracle Corporation. </a:t>
            </a:r>
            <a:r>
              <a:rPr lang="en-CA" sz="800" i="1" dirty="0"/>
              <a:t>MySQL 5.7 Reference Manual</a:t>
            </a:r>
            <a:r>
              <a:rPr lang="en-CA" sz="800" dirty="0"/>
              <a:t>.</a:t>
            </a:r>
          </a:p>
          <a:p>
            <a:r>
              <a:rPr lang="en-CA" sz="800" dirty="0"/>
              <a:t>D.M. Weiss D.L. </a:t>
            </a:r>
            <a:r>
              <a:rPr lang="en-CA" sz="800" dirty="0" err="1"/>
              <a:t>Parnas</a:t>
            </a:r>
            <a:r>
              <a:rPr lang="en-CA" sz="800" dirty="0"/>
              <a:t>, P.C. Clements. The modular structure of complex systems. </a:t>
            </a:r>
            <a:r>
              <a:rPr lang="en-CA" sz="800" i="1" dirty="0"/>
              <a:t>Proceeding ICSE ’84: Proceedings of the 7th international, conference on Software engineering</a:t>
            </a:r>
            <a:r>
              <a:rPr lang="en-CA" sz="800" dirty="0"/>
              <a:t>, 1984.</a:t>
            </a:r>
            <a:br>
              <a:rPr lang="en-CA" sz="800" dirty="0"/>
            </a:br>
            <a:r>
              <a:rPr lang="en-CA" sz="800" dirty="0"/>
              <a:t>Richard A. Eisenberg and Stephanie </a:t>
            </a:r>
            <a:r>
              <a:rPr lang="en-CA" sz="800" dirty="0" err="1"/>
              <a:t>Weirich</a:t>
            </a:r>
            <a:r>
              <a:rPr lang="en-CA" sz="800" dirty="0"/>
              <a:t>. Dependently typed programming with singletons. </a:t>
            </a:r>
            <a:r>
              <a:rPr lang="en-CA" sz="800" i="1" dirty="0"/>
              <a:t>SIGPLAN Not.</a:t>
            </a:r>
            <a:r>
              <a:rPr lang="en-CA" sz="800" dirty="0"/>
              <a:t>, 47(12):117–130, September 2012.</a:t>
            </a:r>
          </a:p>
          <a:p>
            <a:r>
              <a:rPr lang="en-CA" sz="800" dirty="0"/>
              <a:t>Stef </a:t>
            </a:r>
            <a:r>
              <a:rPr lang="en-CA" sz="800" dirty="0" err="1"/>
              <a:t>Joosten</a:t>
            </a:r>
            <a:r>
              <a:rPr lang="en-CA" sz="800" dirty="0"/>
              <a:t>. Deriving Functional Specifications from Business Requirements with Ampersand. </a:t>
            </a:r>
            <a:r>
              <a:rPr lang="en-CA" sz="800" i="1" dirty="0" err="1"/>
              <a:t>CiteSeer</a:t>
            </a:r>
            <a:r>
              <a:rPr lang="en-CA" sz="800" dirty="0"/>
              <a:t>, 2007.</a:t>
            </a:r>
          </a:p>
          <a:p>
            <a:r>
              <a:rPr lang="en-CA" sz="800" dirty="0" err="1"/>
              <a:t>Daan</a:t>
            </a:r>
            <a:r>
              <a:rPr lang="en-CA" sz="800" dirty="0"/>
              <a:t> </a:t>
            </a:r>
            <a:r>
              <a:rPr lang="en-CA" sz="800" dirty="0" err="1"/>
              <a:t>Leijen</a:t>
            </a:r>
            <a:r>
              <a:rPr lang="en-CA" sz="800" dirty="0"/>
              <a:t>. </a:t>
            </a:r>
            <a:r>
              <a:rPr lang="en-CA" sz="800" dirty="0" err="1"/>
              <a:t>wl-pprint</a:t>
            </a:r>
            <a:r>
              <a:rPr lang="en-CA" sz="800" dirty="0"/>
              <a:t> package. https://hackage.haskell.org/package/wl-pprint-1.2. Accessed: 2016-02-28.</a:t>
            </a:r>
          </a:p>
          <a:p>
            <a:r>
              <a:rPr lang="en-CA" sz="800" dirty="0"/>
              <a:t>Sam Lindley and </a:t>
            </a:r>
            <a:r>
              <a:rPr lang="en-CA" sz="800" dirty="0" err="1"/>
              <a:t>Conor</a:t>
            </a:r>
            <a:r>
              <a:rPr lang="en-CA" sz="800" dirty="0"/>
              <a:t> McBride. </a:t>
            </a:r>
            <a:r>
              <a:rPr lang="en-CA" sz="800" dirty="0" err="1"/>
              <a:t>Hasochism</a:t>
            </a:r>
            <a:r>
              <a:rPr lang="en-CA" sz="800" dirty="0"/>
              <a:t>: The pleasure and pain of dependently typed </a:t>
            </a:r>
            <a:r>
              <a:rPr lang="en-CA" sz="800" dirty="0" err="1"/>
              <a:t>haskell</a:t>
            </a:r>
            <a:r>
              <a:rPr lang="en-CA" sz="800" dirty="0"/>
              <a:t> programming. </a:t>
            </a:r>
            <a:r>
              <a:rPr lang="en-CA" sz="800" i="1" dirty="0"/>
              <a:t>SIGPLAN Not.</a:t>
            </a:r>
            <a:r>
              <a:rPr lang="en-CA" sz="800" dirty="0"/>
              <a:t>, 48(12):81–92, September 2013.</a:t>
            </a:r>
          </a:p>
          <a:p>
            <a:r>
              <a:rPr lang="en-CA" sz="800" dirty="0"/>
              <a:t>A. Andreas </a:t>
            </a:r>
            <a:r>
              <a:rPr lang="en-CA" sz="800" dirty="0" err="1"/>
              <a:t>Norell</a:t>
            </a:r>
            <a:r>
              <a:rPr lang="en-CA" sz="800" dirty="0"/>
              <a:t> U., </a:t>
            </a:r>
            <a:r>
              <a:rPr lang="en-CA" sz="800" dirty="0" err="1"/>
              <a:t>Danielsson</a:t>
            </a:r>
            <a:r>
              <a:rPr lang="en-CA" sz="800" dirty="0"/>
              <a:t> N. A. The </a:t>
            </a:r>
            <a:r>
              <a:rPr lang="en-CA" sz="800" dirty="0" err="1"/>
              <a:t>Agda</a:t>
            </a:r>
            <a:r>
              <a:rPr lang="en-CA" sz="800" dirty="0"/>
              <a:t> Wiki. http://wiki.portal.chalmers.se/agda/pmwiki.php. Accessed: 2016-02-28.</a:t>
            </a:r>
          </a:p>
          <a:p>
            <a:r>
              <a:rPr lang="en-CA" sz="800" dirty="0"/>
              <a:t>Oracle. </a:t>
            </a:r>
            <a:r>
              <a:rPr lang="en-CA" sz="800" dirty="0" err="1"/>
              <a:t>Mysql</a:t>
            </a:r>
            <a:r>
              <a:rPr lang="en-CA" sz="800" dirty="0"/>
              <a:t> reference manual. https://dev.mysql.com/doc/refman/5.7/en/. Accessed: 2016-02-28.</a:t>
            </a:r>
          </a:p>
          <a:p>
            <a:r>
              <a:rPr lang="en-CA" sz="800" dirty="0"/>
              <a:t>The University Court of the University of Glasgow. </a:t>
            </a:r>
            <a:r>
              <a:rPr lang="en-CA" sz="800" i="1" dirty="0"/>
              <a:t>The Glorious Glasgow Haskell Compilation System User’s Guide</a:t>
            </a:r>
            <a:r>
              <a:rPr lang="en-CA" sz="800" dirty="0"/>
              <a:t>. Accessed: 2016-02-29.</a:t>
            </a:r>
          </a:p>
          <a:p>
            <a:r>
              <a:rPr lang="en-CA" sz="800" dirty="0"/>
              <a:t>D.L. </a:t>
            </a:r>
            <a:r>
              <a:rPr lang="en-CA" sz="800" dirty="0" err="1"/>
              <a:t>Parnas</a:t>
            </a:r>
            <a:r>
              <a:rPr lang="en-CA" sz="800" dirty="0"/>
              <a:t>. On the criteria to ne used in decomposing systems into modules. </a:t>
            </a:r>
            <a:r>
              <a:rPr lang="en-CA" sz="800" i="1" dirty="0"/>
              <a:t>Communications of the ACM</a:t>
            </a:r>
            <a:r>
              <a:rPr lang="en-CA" sz="800" dirty="0"/>
              <a:t>, 1972.</a:t>
            </a:r>
          </a:p>
          <a:p>
            <a:r>
              <a:rPr lang="en-CA" sz="800" dirty="0"/>
              <a:t>Tim </a:t>
            </a:r>
            <a:r>
              <a:rPr lang="en-CA" sz="800" dirty="0" err="1"/>
              <a:t>Sheard</a:t>
            </a:r>
            <a:r>
              <a:rPr lang="en-CA" sz="800" dirty="0"/>
              <a:t> and Simon Peyton Jones. Template meta-programming for </a:t>
            </a:r>
            <a:r>
              <a:rPr lang="en-CA" sz="800" dirty="0" err="1"/>
              <a:t>haskell</a:t>
            </a:r>
            <a:r>
              <a:rPr lang="en-CA" sz="800" dirty="0"/>
              <a:t>. </a:t>
            </a:r>
            <a:r>
              <a:rPr lang="en-CA" sz="800" i="1" dirty="0"/>
              <a:t>SIGPLAN Not.</a:t>
            </a:r>
            <a:r>
              <a:rPr lang="en-CA" sz="800" dirty="0"/>
              <a:t>, 37(12):60–75, December 2002.</a:t>
            </a:r>
          </a:p>
          <a:p>
            <a:r>
              <a:rPr lang="en-CA" sz="800" dirty="0" err="1"/>
              <a:t>Wouter</a:t>
            </a:r>
            <a:r>
              <a:rPr lang="en-CA" sz="800" dirty="0"/>
              <a:t> </a:t>
            </a:r>
            <a:r>
              <a:rPr lang="en-CA" sz="800" dirty="0" err="1"/>
              <a:t>Swierstra</a:t>
            </a:r>
            <a:r>
              <a:rPr lang="en-CA" sz="800" dirty="0"/>
              <a:t>. Data types la carte. </a:t>
            </a:r>
            <a:r>
              <a:rPr lang="en-CA" sz="800" i="1" dirty="0"/>
              <a:t>Cambridge University Press</a:t>
            </a:r>
            <a:r>
              <a:rPr lang="en-CA" sz="800" dirty="0"/>
              <a:t>, 2008. 24</a:t>
            </a:r>
          </a:p>
          <a:p>
            <a:r>
              <a:rPr lang="en-CA" sz="800" dirty="0"/>
              <a:t>Philip </a:t>
            </a:r>
            <a:r>
              <a:rPr lang="en-CA" sz="800" dirty="0" err="1"/>
              <a:t>Wadler</a:t>
            </a:r>
            <a:r>
              <a:rPr lang="en-CA" sz="800" dirty="0"/>
              <a:t>. Propositions as types. </a:t>
            </a:r>
            <a:r>
              <a:rPr lang="en-CA" sz="800" i="1" dirty="0"/>
              <a:t>Communications of the AC</a:t>
            </a:r>
            <a:r>
              <a:rPr lang="en-CA" sz="800" dirty="0"/>
              <a:t>, 58(12):7584, 2015.</a:t>
            </a:r>
          </a:p>
          <a:p>
            <a:r>
              <a:rPr lang="en-CA" sz="800" dirty="0"/>
              <a:t>Jake Wheat. simple-</a:t>
            </a:r>
            <a:r>
              <a:rPr lang="en-CA" sz="800" dirty="0" err="1"/>
              <a:t>sql</a:t>
            </a:r>
            <a:r>
              <a:rPr lang="en-CA" sz="800" dirty="0"/>
              <a:t>-parser. https://hackage.haskell.org/package/simple-sql-parser-0.4.1. Accessed: 2016-02-28. </a:t>
            </a:r>
          </a:p>
          <a:p>
            <a:r>
              <a:rPr lang="en-CA" sz="800" dirty="0"/>
              <a:t>Brent A. </a:t>
            </a:r>
            <a:r>
              <a:rPr lang="en-CA" sz="800" dirty="0" err="1"/>
              <a:t>Yorgey</a:t>
            </a:r>
            <a:r>
              <a:rPr lang="en-CA" sz="800" dirty="0"/>
              <a:t>, Stephanie </a:t>
            </a:r>
            <a:r>
              <a:rPr lang="en-CA" sz="800" dirty="0" err="1"/>
              <a:t>Weirich</a:t>
            </a:r>
            <a:r>
              <a:rPr lang="en-CA" sz="800" dirty="0"/>
              <a:t>, Julien Cretin, Simon Peyton Jones, </a:t>
            </a:r>
            <a:r>
              <a:rPr lang="en-CA" sz="800" dirty="0" err="1"/>
              <a:t>Dimitrios</a:t>
            </a:r>
            <a:r>
              <a:rPr lang="en-CA" sz="800" dirty="0"/>
              <a:t> </a:t>
            </a:r>
            <a:r>
              <a:rPr lang="en-CA" sz="800" dirty="0" err="1"/>
              <a:t>Vytiniotis</a:t>
            </a:r>
            <a:r>
              <a:rPr lang="en-CA" sz="800" dirty="0"/>
              <a:t>, and </a:t>
            </a:r>
            <a:r>
              <a:rPr lang="en-CA" sz="800" dirty="0" err="1"/>
              <a:t>Jos´e</a:t>
            </a:r>
            <a:r>
              <a:rPr lang="en-CA" sz="800" dirty="0"/>
              <a:t> Pedro </a:t>
            </a:r>
            <a:r>
              <a:rPr lang="en-CA" sz="800" dirty="0" err="1"/>
              <a:t>Magalh˜aes</a:t>
            </a:r>
            <a:r>
              <a:rPr lang="en-CA" sz="800" dirty="0"/>
              <a:t>. Giving </a:t>
            </a:r>
            <a:r>
              <a:rPr lang="en-CA" sz="800" dirty="0" err="1"/>
              <a:t>haskell</a:t>
            </a:r>
            <a:r>
              <a:rPr lang="en-CA" sz="800" dirty="0"/>
              <a:t> a promotion. In </a:t>
            </a:r>
            <a:r>
              <a:rPr lang="en-CA" sz="800" i="1" dirty="0"/>
              <a:t>Proceedings of the 8th ACM SIGPLAN Workshop on Types in Language Design and Implementation</a:t>
            </a:r>
            <a:r>
              <a:rPr lang="en-CA" sz="800" dirty="0"/>
              <a:t>, TLDI ’12, pages 53–66, New York, NY, USA, 2012. ACM</a:t>
            </a:r>
            <a:br>
              <a:rPr lang="en-CA" sz="800" dirty="0"/>
            </a:br>
            <a:endParaRPr lang="en-CA" sz="800" dirty="0"/>
          </a:p>
        </p:txBody>
      </p:sp>
    </p:spTree>
    <p:extLst>
      <p:ext uri="{BB962C8B-B14F-4D97-AF65-F5344CB8AC3E}">
        <p14:creationId xmlns:p14="http://schemas.microsoft.com/office/powerpoint/2010/main" val="9927784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Presentation Summary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14522" y="2335223"/>
            <a:ext cx="6060598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CA" sz="2800" dirty="0"/>
              <a:t>INTRODUCTION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CA" sz="2000" dirty="0"/>
              <a:t>Ampersand System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CA" sz="2000" dirty="0"/>
              <a:t>EFA (ECA For Ampersand)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en-CA" sz="20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CA" sz="2800" dirty="0"/>
              <a:t>SOFTWARE IMPLEMENTATION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CA" sz="2000" dirty="0"/>
              <a:t>Design Flow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CA" sz="2000" dirty="0"/>
              <a:t>Code Generation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CA" sz="2000" dirty="0"/>
              <a:t>Abstraction Barriers, Data types, Kinds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CA" sz="2000" dirty="0"/>
              <a:t>Testing for Properties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en-CA" sz="20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CA" sz="2800" dirty="0"/>
              <a:t>TESTING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CA" sz="2000" dirty="0"/>
              <a:t>Module and System testing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CA" sz="2000" dirty="0"/>
              <a:t>MySQL Testing</a:t>
            </a:r>
          </a:p>
          <a:p>
            <a:endParaRPr lang="en-CA" sz="2800" dirty="0"/>
          </a:p>
        </p:txBody>
      </p:sp>
      <p:pic>
        <p:nvPicPr>
          <p:cNvPr id="3074" name="Picture 2" descr="http://fc03.deviantart.net/fs70/f/2011/328/7/2/solving_the_cube_by_nico894-d4h4pyw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8080" y="2503592"/>
            <a:ext cx="4001711" cy="4001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14629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The Ampersand System</a:t>
            </a:r>
          </a:p>
        </p:txBody>
      </p:sp>
      <p:pic>
        <p:nvPicPr>
          <p:cNvPr id="1026" name="Picture 2" descr="Ampersand modelling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969" y="2589404"/>
            <a:ext cx="4877223" cy="2895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731" y="2821577"/>
            <a:ext cx="5451194" cy="2886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7386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EFA (ECA For Ampersand)</a:t>
            </a:r>
          </a:p>
        </p:txBody>
      </p:sp>
      <p:pic>
        <p:nvPicPr>
          <p:cNvPr id="2050" name="Picture 2" descr="http://i.imgur.com/NPe8JAB.jpg"/>
          <p:cNvPicPr>
            <a:picLocks noGrp="1" noChangeAspect="1" noChangeArrowheads="1" noCro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9885" y="3762104"/>
            <a:ext cx="3932705" cy="2212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74767" y="3161213"/>
            <a:ext cx="638773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CA" sz="2400" dirty="0"/>
              <a:t> Automatically correct system violations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CA" sz="2400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CA" sz="2400" dirty="0"/>
              <a:t> Provable correctness 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CA" sz="2400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CA" sz="2400" dirty="0"/>
              <a:t> Testing for AMBRR algorithm (when AMBRR becomes complete)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CA" sz="2400" dirty="0"/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CA" sz="2400" dirty="0"/>
          </a:p>
        </p:txBody>
      </p:sp>
    </p:spTree>
    <p:extLst>
      <p:ext uri="{BB962C8B-B14F-4D97-AF65-F5344CB8AC3E}">
        <p14:creationId xmlns:p14="http://schemas.microsoft.com/office/powerpoint/2010/main" val="6008350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An Overview of EFA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7647" y="2447397"/>
            <a:ext cx="5256462" cy="424434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 rot="16200000">
            <a:off x="321711" y="418407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508950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://ppt.wz51z.com/EC3/CD9/animations/business/file_cabinets/file_cabinet_squirm_ha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9564" y="4922837"/>
            <a:ext cx="1935162" cy="1935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Code Generation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701" y="2269756"/>
            <a:ext cx="7468231" cy="221651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5299" y="2400300"/>
            <a:ext cx="2666537" cy="44577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660" y="4486273"/>
            <a:ext cx="3914775" cy="23717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14068" y="4496766"/>
            <a:ext cx="3501231" cy="106608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6475" y="5562851"/>
            <a:ext cx="3553457" cy="124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7136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How it works.. And Why it is correct.</a:t>
            </a:r>
          </a:p>
        </p:txBody>
      </p:sp>
      <p:pic>
        <p:nvPicPr>
          <p:cNvPr id="5122" name="Picture 2" descr="http://www.unixstickers.com/image/cache/data/stickers/haskell/Haskell.sh-600x60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806" y="4202015"/>
            <a:ext cx="1925516" cy="1925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956539" y="3067897"/>
            <a:ext cx="25635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/>
              <a:t>Source Code: Haskell</a:t>
            </a:r>
          </a:p>
          <a:p>
            <a:endParaRPr lang="en-CA" dirty="0"/>
          </a:p>
          <a:p>
            <a:endParaRPr lang="en-CA" dirty="0"/>
          </a:p>
        </p:txBody>
      </p:sp>
      <p:pic>
        <p:nvPicPr>
          <p:cNvPr id="5124" name="Picture 4" descr="Cabal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431" y="2925762"/>
            <a:ext cx="2857500" cy="981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956539" y="3563938"/>
            <a:ext cx="385982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CA" dirty="0"/>
              <a:t>Proposition as Types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CA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CA" dirty="0"/>
              <a:t>Type Level Modeling</a:t>
            </a:r>
          </a:p>
          <a:p>
            <a:endParaRPr lang="en-CA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CA" dirty="0"/>
              <a:t>Dependent Types 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CA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CA" dirty="0"/>
              <a:t>Abstraction Barriers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CA" dirty="0"/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CA" dirty="0"/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CA" dirty="0"/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CA" dirty="0"/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CA" dirty="0"/>
          </a:p>
        </p:txBody>
      </p:sp>
      <p:pic>
        <p:nvPicPr>
          <p:cNvPr id="5126" name="Picture 6" descr="http://i.imgur.com/WW69oTj.gif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278" y="3416300"/>
            <a:ext cx="3724169" cy="2347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04611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D2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Testing for Properties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17684" y="2892669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CA" dirty="0"/>
          </a:p>
          <a:p>
            <a:endParaRPr lang="en-CA" dirty="0"/>
          </a:p>
        </p:txBody>
      </p:sp>
      <p:pic>
        <p:nvPicPr>
          <p:cNvPr id="6146" name="Picture 2" descr="https://blog.pusher.com/wp-content/uploads/2016/03/4-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415" y="2689636"/>
            <a:ext cx="3634105" cy="2129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6044" y="3271547"/>
            <a:ext cx="5636458" cy="154744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201552" y="2846502"/>
            <a:ext cx="48045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Transitive Property: if a=b, b=c, then a = c</a:t>
            </a:r>
          </a:p>
        </p:txBody>
      </p:sp>
      <p:pic>
        <p:nvPicPr>
          <p:cNvPr id="6152" name="Picture 8" descr="Ross Norton star wars cutie bb8 droid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872" y="4818994"/>
            <a:ext cx="1261623" cy="1261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8516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7"/>
            <a:ext cx="10079103" cy="711441"/>
          </a:xfrm>
        </p:spPr>
        <p:txBody>
          <a:bodyPr/>
          <a:lstStyle/>
          <a:p>
            <a:r>
              <a:rPr lang="en-CA" dirty="0"/>
              <a:t>SQL Database Checking Using Workbench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72357" y="2642946"/>
            <a:ext cx="6493220" cy="365243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66299" y="2642946"/>
            <a:ext cx="4789027" cy="1169551"/>
          </a:xfrm>
          <a:prstGeom prst="rect">
            <a:avLst/>
          </a:prstGeom>
          <a:ln>
            <a:solidFill>
              <a:srgbClr val="7030A0"/>
            </a:solidFill>
          </a:ln>
        </p:spPr>
        <p:txBody>
          <a:bodyPr wrap="square">
            <a:spAutoFit/>
          </a:bodyPr>
          <a:lstStyle/>
          <a:p>
            <a:r>
              <a:rPr lang="en-CA" sz="1400" dirty="0">
                <a:latin typeface="Arial" panose="020B0604020202020204" pitchFamily="34" charset="0"/>
                <a:cs typeface="Arial" panose="020B0604020202020204" pitchFamily="34" charset="0"/>
              </a:rPr>
              <a:t>ECA { </a:t>
            </a:r>
            <a:r>
              <a:rPr lang="en-CA" sz="1400" dirty="0" err="1">
                <a:latin typeface="Arial" panose="020B0604020202020204" pitchFamily="34" charset="0"/>
                <a:cs typeface="Arial" panose="020B0604020202020204" pitchFamily="34" charset="0"/>
              </a:rPr>
              <a:t>ecaTriggr</a:t>
            </a:r>
            <a:r>
              <a:rPr lang="en-CA" sz="1400" dirty="0">
                <a:latin typeface="Arial" panose="020B0604020202020204" pitchFamily="34" charset="0"/>
                <a:cs typeface="Arial" panose="020B0604020202020204" pitchFamily="34" charset="0"/>
              </a:rPr>
              <a:t> = On Ins </a:t>
            </a:r>
            <a:r>
              <a:rPr lang="en-CA" sz="1400" dirty="0" err="1">
                <a:latin typeface="Arial" panose="020B0604020202020204" pitchFamily="34" charset="0"/>
                <a:cs typeface="Arial" panose="020B0604020202020204" pitchFamily="34" charset="0"/>
              </a:rPr>
              <a:t>rel_assignmentStarted_Assignment_Assignment</a:t>
            </a:r>
            <a:r>
              <a:rPr lang="en-CA" sz="1400" dirty="0">
                <a:latin typeface="Arial" panose="020B0604020202020204" pitchFamily="34" charset="0"/>
                <a:cs typeface="Arial" panose="020B0604020202020204" pitchFamily="34" charset="0"/>
              </a:rPr>
              <a:t>    , </a:t>
            </a:r>
            <a:r>
              <a:rPr lang="en-CA" sz="1400" dirty="0" err="1">
                <a:latin typeface="Arial" panose="020B0604020202020204" pitchFamily="34" charset="0"/>
                <a:cs typeface="Arial" panose="020B0604020202020204" pitchFamily="34" charset="0"/>
              </a:rPr>
              <a:t>ecaDelta</a:t>
            </a:r>
            <a:r>
              <a:rPr lang="en-CA" sz="1400" dirty="0">
                <a:latin typeface="Arial" panose="020B0604020202020204" pitchFamily="34" charset="0"/>
                <a:cs typeface="Arial" panose="020B0604020202020204" pitchFamily="34" charset="0"/>
              </a:rPr>
              <a:t>  = </a:t>
            </a:r>
            <a:r>
              <a:rPr lang="en-CA" sz="1400" dirty="0" err="1">
                <a:latin typeface="Arial" panose="020B0604020202020204" pitchFamily="34" charset="0"/>
                <a:cs typeface="Arial" panose="020B0604020202020204" pitchFamily="34" charset="0"/>
              </a:rPr>
              <a:t>vio_Delta_Assignment_Assignment</a:t>
            </a:r>
            <a:r>
              <a:rPr lang="en-CA" sz="1400" dirty="0">
                <a:latin typeface="Arial" panose="020B0604020202020204" pitchFamily="34" charset="0"/>
                <a:cs typeface="Arial" panose="020B0604020202020204" pitchFamily="34" charset="0"/>
              </a:rPr>
              <a:t>    , </a:t>
            </a:r>
          </a:p>
          <a:p>
            <a:r>
              <a:rPr lang="en-CA" sz="1400" dirty="0" err="1">
                <a:latin typeface="Arial" panose="020B0604020202020204" pitchFamily="34" charset="0"/>
                <a:cs typeface="Arial" panose="020B0604020202020204" pitchFamily="34" charset="0"/>
              </a:rPr>
              <a:t>ecaAction</a:t>
            </a:r>
            <a:r>
              <a:rPr lang="en-CA" sz="1400" dirty="0">
                <a:latin typeface="Arial" panose="020B0604020202020204" pitchFamily="34" charset="0"/>
                <a:cs typeface="Arial" panose="020B0604020202020204" pitchFamily="34" charset="0"/>
              </a:rPr>
              <a:t> = Do Ins {&lt;things that need to be inserted&gt;})] </a:t>
            </a:r>
          </a:p>
          <a:p>
            <a:r>
              <a:rPr lang="en-CA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CA" sz="1400" dirty="0" err="1">
                <a:latin typeface="Arial" panose="020B0604020202020204" pitchFamily="34" charset="0"/>
                <a:cs typeface="Arial" panose="020B0604020202020204" pitchFamily="34" charset="0"/>
              </a:rPr>
              <a:t>ecaNum</a:t>
            </a:r>
            <a:r>
              <a:rPr lang="en-CA" sz="1400" dirty="0">
                <a:latin typeface="Arial" panose="020B0604020202020204" pitchFamily="34" charset="0"/>
                <a:cs typeface="Arial" panose="020B0604020202020204" pitchFamily="34" charset="0"/>
              </a:rPr>
              <a:t>    = 29    }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259874" y="4319055"/>
            <a:ext cx="59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EFA</a:t>
            </a:r>
          </a:p>
        </p:txBody>
      </p:sp>
      <p:sp>
        <p:nvSpPr>
          <p:cNvPr id="9" name="Rectangle 8"/>
          <p:cNvSpPr/>
          <p:nvPr/>
        </p:nvSpPr>
        <p:spPr>
          <a:xfrm>
            <a:off x="266299" y="4694944"/>
            <a:ext cx="4789027" cy="1600438"/>
          </a:xfrm>
          <a:prstGeom prst="rect">
            <a:avLst/>
          </a:prstGeom>
          <a:ln>
            <a:solidFill>
              <a:srgbClr val="7030A0"/>
            </a:solidFill>
          </a:ln>
        </p:spPr>
        <p:txBody>
          <a:bodyPr wrap="square">
            <a:spAutoFit/>
          </a:bodyPr>
          <a:lstStyle/>
          <a:p>
            <a:r>
              <a:rPr lang="en-CA" sz="1400" dirty="0">
                <a:latin typeface="Arial" panose="020B0604020202020204" pitchFamily="34" charset="0"/>
                <a:cs typeface="Arial" panose="020B0604020202020204" pitchFamily="34" charset="0"/>
              </a:rPr>
              <a:t>ON </a:t>
            </a:r>
            <a:r>
              <a:rPr lang="en-CA" sz="1400" dirty="0" err="1">
                <a:latin typeface="Arial" panose="020B0604020202020204" pitchFamily="34" charset="0"/>
                <a:cs typeface="Arial" panose="020B0604020202020204" pitchFamily="34" charset="0"/>
              </a:rPr>
              <a:t>On</a:t>
            </a:r>
            <a:r>
              <a:rPr lang="en-CA" sz="1400" dirty="0">
                <a:latin typeface="Arial" panose="020B0604020202020204" pitchFamily="34" charset="0"/>
                <a:cs typeface="Arial" panose="020B0604020202020204" pitchFamily="34" charset="0"/>
              </a:rPr>
              <a:t> {</a:t>
            </a:r>
            <a:r>
              <a:rPr lang="en-CA" sz="1400" dirty="0" err="1">
                <a:latin typeface="Arial" panose="020B0604020202020204" pitchFamily="34" charset="0"/>
                <a:cs typeface="Arial" panose="020B0604020202020204" pitchFamily="34" charset="0"/>
              </a:rPr>
              <a:t>eSrt</a:t>
            </a:r>
            <a:r>
              <a:rPr lang="en-CA" sz="1400" dirty="0">
                <a:latin typeface="Arial" panose="020B0604020202020204" pitchFamily="34" charset="0"/>
                <a:cs typeface="Arial" panose="020B0604020202020204" pitchFamily="34" charset="0"/>
              </a:rPr>
              <a:t> = Ins, </a:t>
            </a:r>
            <a:r>
              <a:rPr lang="en-CA" sz="1400" dirty="0" err="1">
                <a:latin typeface="Arial" panose="020B0604020202020204" pitchFamily="34" charset="0"/>
                <a:cs typeface="Arial" panose="020B0604020202020204" pitchFamily="34" charset="0"/>
              </a:rPr>
              <a:t>eDcl</a:t>
            </a:r>
            <a:r>
              <a:rPr lang="en-CA" sz="1400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CA" sz="1400" dirty="0" err="1">
                <a:latin typeface="Arial" panose="020B0604020202020204" pitchFamily="34" charset="0"/>
                <a:cs typeface="Arial" panose="020B0604020202020204" pitchFamily="34" charset="0"/>
              </a:rPr>
              <a:t>assignmentStarted</a:t>
            </a:r>
            <a:r>
              <a:rPr lang="en-CA" sz="1400" dirty="0">
                <a:latin typeface="Arial" panose="020B0604020202020204" pitchFamily="34" charset="0"/>
                <a:cs typeface="Arial" panose="020B0604020202020204" pitchFamily="34" charset="0"/>
              </a:rPr>
              <a:t>[Assignment*Assignment]} INTO Delta[Assignment*Assignment] DO</a:t>
            </a:r>
          </a:p>
          <a:p>
            <a:r>
              <a:rPr lang="en-CA" sz="1400" dirty="0">
                <a:latin typeface="Arial" panose="020B0604020202020204" pitchFamily="34" charset="0"/>
                <a:cs typeface="Arial" panose="020B0604020202020204" pitchFamily="34" charset="0"/>
              </a:rPr>
              <a:t>INSERT INTO </a:t>
            </a:r>
            <a:r>
              <a:rPr lang="en-CA" sz="1400" dirty="0" err="1">
                <a:latin typeface="Arial" panose="020B0604020202020204" pitchFamily="34" charset="0"/>
                <a:cs typeface="Arial" panose="020B0604020202020204" pitchFamily="34" charset="0"/>
              </a:rPr>
              <a:t>Isn</a:t>
            </a:r>
            <a:r>
              <a:rPr lang="en-CA" sz="140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  <a:r>
              <a:rPr lang="en-CA" sz="1400" dirty="0" err="1">
                <a:latin typeface="Arial" panose="020B0604020202020204" pitchFamily="34" charset="0"/>
                <a:cs typeface="Arial" panose="020B0604020202020204" pitchFamily="34" charset="0"/>
              </a:rPr>
              <a:t>detyp</a:t>
            </a:r>
            <a:r>
              <a:rPr lang="en-CA" sz="1400" dirty="0">
                <a:latin typeface="Arial" panose="020B0604020202020204" pitchFamily="34" charset="0"/>
                <a:cs typeface="Arial" panose="020B0604020202020204" pitchFamily="34" charset="0"/>
              </a:rPr>
              <a:t>=Assignment}</a:t>
            </a:r>
          </a:p>
          <a:p>
            <a:r>
              <a:rPr lang="en-CA" sz="1400" dirty="0">
                <a:latin typeface="Arial" panose="020B0604020202020204" pitchFamily="34" charset="0"/>
                <a:cs typeface="Arial" panose="020B0604020202020204" pitchFamily="34" charset="0"/>
              </a:rPr>
              <a:t>      SELECT FROM (</a:t>
            </a:r>
            <a:r>
              <a:rPr lang="en-CA" sz="1400" dirty="0" err="1">
                <a:latin typeface="Arial" panose="020B0604020202020204" pitchFamily="34" charset="0"/>
                <a:cs typeface="Arial" panose="020B0604020202020204" pitchFamily="34" charset="0"/>
              </a:rPr>
              <a:t>Delta;Delta</a:t>
            </a:r>
            <a:r>
              <a:rPr lang="en-CA" sz="1400" dirty="0">
                <a:latin typeface="Arial" panose="020B0604020202020204" pitchFamily="34" charset="0"/>
                <a:cs typeface="Arial" panose="020B0604020202020204" pitchFamily="34" charset="0"/>
              </a:rPr>
              <a:t>~ /\ I[Assignment]) - I[Assignment] \/ (Delta~;Delta /\ I[Assignment]) - I[Assignment]}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912851" y="2287354"/>
            <a:ext cx="1560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Ampersand </a:t>
            </a:r>
          </a:p>
        </p:txBody>
      </p:sp>
    </p:spTree>
    <p:extLst>
      <p:ext uri="{BB962C8B-B14F-4D97-AF65-F5344CB8AC3E}">
        <p14:creationId xmlns:p14="http://schemas.microsoft.com/office/powerpoint/2010/main" val="99970771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645</TotalTime>
  <Words>196</Words>
  <Application>Microsoft Office PowerPoint</Application>
  <PresentationFormat>Widescreen</PresentationFormat>
  <Paragraphs>63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Century Gothic</vt:lpstr>
      <vt:lpstr>Wingdings</vt:lpstr>
      <vt:lpstr>Wingdings 3</vt:lpstr>
      <vt:lpstr>Ion Boardroom</vt:lpstr>
      <vt:lpstr>Ampersand with EFA</vt:lpstr>
      <vt:lpstr>Presentation Summary</vt:lpstr>
      <vt:lpstr>The Ampersand System</vt:lpstr>
      <vt:lpstr>EFA (ECA For Ampersand)</vt:lpstr>
      <vt:lpstr>An Overview of EFA</vt:lpstr>
      <vt:lpstr>Code Generation</vt:lpstr>
      <vt:lpstr>How it works.. And Why it is correct.</vt:lpstr>
      <vt:lpstr>Testing for Properties</vt:lpstr>
      <vt:lpstr>SQL Database Checking Using Workbench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Ampersand with EFA</dc:title>
  <dc:creator>kitsune</dc:creator>
  <cp:lastModifiedBy>kitsune</cp:lastModifiedBy>
  <cp:revision>20</cp:revision>
  <dcterms:created xsi:type="dcterms:W3CDTF">2016-04-21T19:16:59Z</dcterms:created>
  <dcterms:modified xsi:type="dcterms:W3CDTF">2016-04-22T06:42:37Z</dcterms:modified>
</cp:coreProperties>
</file>